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68" r:id="rId14"/>
    <p:sldId id="265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s://pt.wikipedia.org/wiki/Escultura" TargetMode="External"/><Relationship Id="rId2" Type="http://schemas.openxmlformats.org/officeDocument/2006/relationships/hyperlink" Target="https://pt.wikipedia.org/wiki/Ficheiro:Madonna_catacomb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t.wikipedia.org/wiki/Pintura" TargetMode="External"/><Relationship Id="rId5" Type="http://schemas.openxmlformats.org/officeDocument/2006/relationships/hyperlink" Target="https://pt.wikipedia.org/wiki/Arquitetura" TargetMode="External"/><Relationship Id="rId4" Type="http://schemas.openxmlformats.org/officeDocument/2006/relationships/hyperlink" Target="https://pt.wikipedia.org/wiki/Art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pt.wikipedia.org/wiki/Literatura" TargetMode="External"/><Relationship Id="rId7" Type="http://schemas.openxmlformats.org/officeDocument/2006/relationships/hyperlink" Target="https://pt.wikipedia.org/wiki/Futurismo" TargetMode="External"/><Relationship Id="rId2" Type="http://schemas.openxmlformats.org/officeDocument/2006/relationships/hyperlink" Target="https://pt.wikipedia.org/wiki/S%C3%A9culo_X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Cubismo" TargetMode="External"/><Relationship Id="rId11" Type="http://schemas.openxmlformats.org/officeDocument/2006/relationships/image" Target="../media/image19.jpeg"/><Relationship Id="rId5" Type="http://schemas.openxmlformats.org/officeDocument/2006/relationships/hyperlink" Target="https://pt.wikipedia.org/wiki/Primeira_Guerra_Mundial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https://pt.wikipedia.org/wiki/Artes_pl%C3%A1sticas" TargetMode="External"/><Relationship Id="rId9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pt.wikipedia.org/wiki/Arte_bizantin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Catacumba_romana" TargetMode="External"/><Relationship Id="rId2" Type="http://schemas.openxmlformats.org/officeDocument/2006/relationships/hyperlink" Target="https://pt.wikipedia.org/wiki/Pintur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4212" y="502276"/>
            <a:ext cx="8001000" cy="1171978"/>
          </a:xfrm>
        </p:spPr>
        <p:txBody>
          <a:bodyPr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A Arte </a:t>
            </a:r>
            <a:r>
              <a:rPr lang="pt-BR" dirty="0" err="1" smtClean="0">
                <a:solidFill>
                  <a:schemeClr val="bg1"/>
                </a:solidFill>
              </a:rPr>
              <a:t>Paleocristã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027" name="Picture 3" descr="https://upload.wikimedia.org/wikipedia/commons/thumb/e/e2/Madonna_catacomb.jpg/330px-Madonna_catacom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266" y="758764"/>
            <a:ext cx="3940175" cy="541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1803042"/>
            <a:ext cx="7921266" cy="4219979"/>
          </a:xfrm>
        </p:spPr>
        <p:txBody>
          <a:bodyPr>
            <a:normAutofit/>
          </a:bodyPr>
          <a:lstStyle/>
          <a:p>
            <a:pPr lvl="0" algn="just"/>
            <a:r>
              <a:rPr lang="pt-BR" alt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A </a:t>
            </a:r>
            <a:r>
              <a:rPr lang="pt-BR" altLang="pt-BR" sz="3200" b="1" dirty="0">
                <a:solidFill>
                  <a:srgbClr val="222222"/>
                </a:solidFill>
                <a:latin typeface="Arial" panose="020B0604020202020204" pitchFamily="34" charset="0"/>
              </a:rPr>
              <a:t>Arte </a:t>
            </a:r>
            <a:r>
              <a:rPr lang="pt-BR" altLang="pt-BR" sz="3200" b="1" dirty="0" err="1">
                <a:solidFill>
                  <a:srgbClr val="222222"/>
                </a:solidFill>
                <a:latin typeface="Arial" panose="020B0604020202020204" pitchFamily="34" charset="0"/>
              </a:rPr>
              <a:t>paleocristã</a:t>
            </a:r>
            <a:r>
              <a:rPr lang="pt-BR" alt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 ou </a:t>
            </a:r>
            <a:r>
              <a:rPr lang="pt-BR" altLang="pt-BR" sz="3200" b="1" dirty="0">
                <a:solidFill>
                  <a:srgbClr val="222222"/>
                </a:solidFill>
                <a:latin typeface="Arial" panose="020B0604020202020204" pitchFamily="34" charset="0"/>
              </a:rPr>
              <a:t>Arte </a:t>
            </a:r>
            <a:r>
              <a:rPr lang="pt-BR" altLang="pt-BR" sz="32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cristã  primitiva</a:t>
            </a:r>
          </a:p>
          <a:p>
            <a:pPr lvl="0" algn="just"/>
            <a:r>
              <a:rPr lang="pt-BR" altLang="pt-BR" sz="3200" b="1" dirty="0" smtClean="0">
                <a:solidFill>
                  <a:srgbClr val="222222"/>
                </a:solidFill>
                <a:latin typeface="Arial" panose="020B0604020202020204" pitchFamily="34" charset="0"/>
              </a:rPr>
              <a:t>É </a:t>
            </a:r>
            <a:r>
              <a:rPr lang="pt-BR" altLang="pt-BR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pt-BR" alt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pt-BR" altLang="pt-BR" sz="3200" dirty="0">
                <a:solidFill>
                  <a:srgbClr val="0B0080"/>
                </a:solidFill>
                <a:latin typeface="Arial" panose="020B0604020202020204" pitchFamily="34" charset="0"/>
                <a:hlinkClick r:id="rId4" tooltip="Arte"/>
              </a:rPr>
              <a:t>arte</a:t>
            </a:r>
            <a:r>
              <a:rPr lang="pt-BR" altLang="pt-BR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pt-BR" alt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r>
              <a:rPr lang="pt-BR" altLang="pt-BR" sz="3200" dirty="0">
                <a:solidFill>
                  <a:srgbClr val="0B0080"/>
                </a:solidFill>
                <a:latin typeface="Arial" panose="020B0604020202020204" pitchFamily="34" charset="0"/>
                <a:hlinkClick r:id="rId5" tooltip="Arquitetura"/>
              </a:rPr>
              <a:t>arquitetura</a:t>
            </a:r>
            <a:r>
              <a:rPr lang="pt-BR" alt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pt-BR" altLang="pt-BR" sz="3200" dirty="0">
                <a:solidFill>
                  <a:srgbClr val="0B0080"/>
                </a:solidFill>
                <a:latin typeface="Arial" panose="020B0604020202020204" pitchFamily="34" charset="0"/>
                <a:hlinkClick r:id="rId6" tooltip="Pintura"/>
              </a:rPr>
              <a:t>pintura</a:t>
            </a:r>
            <a:r>
              <a:rPr lang="pt-BR" alt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 e </a:t>
            </a:r>
            <a:r>
              <a:rPr lang="pt-BR" altLang="pt-BR" sz="3200" dirty="0">
                <a:solidFill>
                  <a:srgbClr val="0B0080"/>
                </a:solidFill>
                <a:latin typeface="Arial" panose="020B0604020202020204" pitchFamily="34" charset="0"/>
                <a:hlinkClick r:id="rId7" tooltip="Escultura"/>
              </a:rPr>
              <a:t>escultura</a:t>
            </a:r>
            <a:r>
              <a:rPr lang="pt-BR" alt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  <a:endParaRPr lang="pt-BR" altLang="pt-BR" sz="3200" dirty="0" smtClean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0" algn="just"/>
            <a:r>
              <a:rPr lang="pt-BR" altLang="pt-BR" sz="3200" dirty="0" smtClean="0">
                <a:solidFill>
                  <a:srgbClr val="222222"/>
                </a:solidFill>
                <a:latin typeface="Arial" panose="020B0604020202020204" pitchFamily="34" charset="0"/>
              </a:rPr>
              <a:t>produzida </a:t>
            </a:r>
            <a:r>
              <a:rPr lang="pt-BR" alt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por cristãos ou sob o patrocínio cristão desde o início do século II até o final do século V. </a:t>
            </a:r>
            <a:endParaRPr lang="pt-BR" altLang="pt-BR" sz="3200" dirty="0">
              <a:solidFill>
                <a:schemeClr val="tx1"/>
              </a:solidFill>
            </a:endParaRPr>
          </a:p>
          <a:p>
            <a:pPr algn="just"/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92960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1941" y="9896459"/>
            <a:ext cx="8534400" cy="210904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2" y="193183"/>
            <a:ext cx="8534400" cy="36962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dirty="0">
                <a:solidFill>
                  <a:schemeClr val="tx1"/>
                </a:solidFill>
              </a:rPr>
              <a:t>Em oposição às formas clássicas, a arte moderna surgiu no final do século XIX em várias expressões artísticas como, por exemplo, pintura, escultura, literatura, arquitetura, fotografia e música. Embora não haja consenso sobre a datação deste período, muitos especialistas em arte consideram que o movimento vai até a década de 1970.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Resultado de imagem para arte moderna ob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4" y="3889422"/>
            <a:ext cx="3905250" cy="28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Resultado de imagem para arte moderna ob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64" y="3889421"/>
            <a:ext cx="4232274" cy="285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69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pt-BR" sz="8000" b="1" dirty="0">
                <a:solidFill>
                  <a:schemeClr val="tx1"/>
                </a:solidFill>
              </a:rPr>
              <a:t>M</a:t>
            </a:r>
            <a:r>
              <a:rPr lang="pt-BR" sz="8000" b="1" dirty="0" smtClean="0">
                <a:solidFill>
                  <a:schemeClr val="tx1"/>
                </a:solidFill>
              </a:rPr>
              <a:t>ovimentos </a:t>
            </a:r>
            <a:r>
              <a:rPr lang="pt-BR" sz="8000" b="1" dirty="0">
                <a:solidFill>
                  <a:schemeClr val="tx1"/>
                </a:solidFill>
              </a:rPr>
              <a:t>e correntes artísticas da Arte Moderna:</a:t>
            </a:r>
            <a:endParaRPr lang="pt-BR" sz="80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pt-BR" sz="8000" dirty="0">
                <a:solidFill>
                  <a:schemeClr val="tx1"/>
                </a:solidFill>
              </a:rPr>
              <a:t> </a:t>
            </a:r>
          </a:p>
          <a:p>
            <a:pPr marL="0" indent="0" fontAlgn="base">
              <a:buNone/>
            </a:pPr>
            <a:r>
              <a:rPr lang="pt-BR" sz="8000" dirty="0" smtClean="0">
                <a:solidFill>
                  <a:schemeClr val="tx1"/>
                </a:solidFill>
              </a:rPr>
              <a:t>Impressionismo</a:t>
            </a:r>
            <a:endParaRPr lang="pt-BR" sz="80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pt-BR" sz="8000" dirty="0" smtClean="0">
                <a:solidFill>
                  <a:schemeClr val="tx1"/>
                </a:solidFill>
              </a:rPr>
              <a:t>Cubismo</a:t>
            </a:r>
          </a:p>
          <a:p>
            <a:pPr marL="0" indent="0" fontAlgn="base">
              <a:buNone/>
            </a:pPr>
            <a:r>
              <a:rPr lang="pt-BR" sz="8000" dirty="0" smtClean="0">
                <a:solidFill>
                  <a:schemeClr val="tx1"/>
                </a:solidFill>
              </a:rPr>
              <a:t>Expressionismo</a:t>
            </a:r>
            <a:endParaRPr lang="pt-BR" sz="80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pt-BR" sz="8000" dirty="0" smtClean="0">
                <a:solidFill>
                  <a:schemeClr val="tx1"/>
                </a:solidFill>
              </a:rPr>
              <a:t>Surrealismo</a:t>
            </a:r>
            <a:endParaRPr lang="pt-BR" sz="80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pt-BR" sz="8000" dirty="0">
                <a:solidFill>
                  <a:schemeClr val="tx1"/>
                </a:solidFill>
              </a:rPr>
              <a:t>Futurismo</a:t>
            </a:r>
          </a:p>
          <a:p>
            <a:pPr marL="0" indent="0" fontAlgn="base">
              <a:buNone/>
            </a:pPr>
            <a:r>
              <a:rPr lang="pt-BR" sz="8000" dirty="0" smtClean="0">
                <a:solidFill>
                  <a:schemeClr val="tx1"/>
                </a:solidFill>
              </a:rPr>
              <a:t>Pop </a:t>
            </a:r>
            <a:r>
              <a:rPr lang="pt-BR" sz="8000" dirty="0" err="1">
                <a:solidFill>
                  <a:schemeClr val="tx1"/>
                </a:solidFill>
              </a:rPr>
              <a:t>Art</a:t>
            </a:r>
            <a:endParaRPr lang="pt-BR" sz="8000" dirty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0795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fontAlgn="base">
              <a:buNone/>
            </a:pPr>
            <a:r>
              <a:rPr lang="pt-BR" sz="2800" b="1" dirty="0">
                <a:solidFill>
                  <a:schemeClr val="tx1"/>
                </a:solidFill>
              </a:rPr>
              <a:t>Principais características da Arte Moderna:</a:t>
            </a:r>
            <a:endParaRPr lang="pt-BR" sz="2800" dirty="0">
              <a:solidFill>
                <a:schemeClr val="tx1"/>
              </a:solidFill>
            </a:endParaRPr>
          </a:p>
          <a:p>
            <a:pPr marL="0" indent="0" algn="just" fontAlgn="base">
              <a:buNone/>
            </a:pPr>
            <a:r>
              <a:rPr lang="pt-BR" sz="2800" dirty="0">
                <a:solidFill>
                  <a:schemeClr val="tx1"/>
                </a:solidFill>
              </a:rPr>
              <a:t> </a:t>
            </a:r>
          </a:p>
          <a:p>
            <a:pPr marL="0" indent="0" algn="just" fontAlgn="base">
              <a:buNone/>
            </a:pPr>
            <a:r>
              <a:rPr lang="pt-BR" sz="2800" dirty="0">
                <a:solidFill>
                  <a:schemeClr val="tx1"/>
                </a:solidFill>
              </a:rPr>
              <a:t>Objetivando romper com os padrões antigos, os artistas modernos buscam constantemente novas formas de expressão e, para isto, utilizam recursos como cores vivas, figuras deformadas, cubos e cenas sem lógica.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216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4467" y="9599476"/>
            <a:ext cx="5562429" cy="801142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2" y="156270"/>
            <a:ext cx="8534400" cy="3385421"/>
          </a:xfrm>
        </p:spPr>
        <p:txBody>
          <a:bodyPr/>
          <a:lstStyle/>
          <a:p>
            <a:pPr algn="just"/>
            <a:r>
              <a:rPr lang="pt-BR" dirty="0" smtClean="0"/>
              <a:t>‘</a:t>
            </a:r>
            <a:r>
              <a:rPr lang="pt-BR" sz="2800" dirty="0" smtClean="0">
                <a:solidFill>
                  <a:schemeClr val="tx1"/>
                </a:solidFill>
              </a:rPr>
              <a:t>O </a:t>
            </a:r>
            <a:r>
              <a:rPr lang="pt-BR" sz="2800" dirty="0">
                <a:solidFill>
                  <a:schemeClr val="tx1"/>
                </a:solidFill>
              </a:rPr>
              <a:t>marco inicial do movimento modernista brasileiro foi a realização da Semana de Arte Moderna de 1922, onde diversos artistas plásticos e escritores apresentaram ao público uma nova forma de expressão. Este evento ocorreu no Teatro Municipal de São Paulo. </a:t>
            </a:r>
            <a:r>
              <a:rPr lang="pt-BR" dirty="0" smtClean="0"/>
              <a:t>’</a:t>
            </a:r>
            <a:endParaRPr lang="pt-BR" dirty="0"/>
          </a:p>
        </p:txBody>
      </p:sp>
      <p:pic>
        <p:nvPicPr>
          <p:cNvPr id="16386" name="Picture 2" descr="Resultado de imagem para teatro municipal 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3387143"/>
            <a:ext cx="5587261" cy="329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esultado de imagem para teatro municipal s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019" y="3377484"/>
            <a:ext cx="5309271" cy="347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36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73856" y="10138137"/>
            <a:ext cx="5156656" cy="782745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2" y="685800"/>
            <a:ext cx="7316788" cy="3615267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sz="3600" dirty="0" smtClean="0">
                <a:solidFill>
                  <a:schemeClr val="tx1"/>
                </a:solidFill>
              </a:rPr>
              <a:t>O Moderno no Brasil</a:t>
            </a:r>
          </a:p>
          <a:p>
            <a:pPr algn="just"/>
            <a:r>
              <a:rPr lang="pt-BR" dirty="0">
                <a:solidFill>
                  <a:schemeClr val="tx1"/>
                </a:solidFill>
              </a:rPr>
              <a:t>O </a:t>
            </a:r>
            <a:r>
              <a:rPr lang="pt-BR" b="1" dirty="0">
                <a:solidFill>
                  <a:schemeClr val="tx1"/>
                </a:solidFill>
              </a:rPr>
              <a:t>modernismo brasileiro</a:t>
            </a:r>
            <a:r>
              <a:rPr lang="pt-BR" dirty="0">
                <a:solidFill>
                  <a:schemeClr val="tx1"/>
                </a:solidFill>
              </a:rPr>
              <a:t> foi um amplo movimento cultural que repercutiu fortemente sobre a cena artística e a sociedade </a:t>
            </a:r>
            <a:r>
              <a:rPr lang="pt-BR" dirty="0" smtClean="0">
                <a:solidFill>
                  <a:schemeClr val="tx1"/>
                </a:solidFill>
              </a:rPr>
              <a:t>brasileira</a:t>
            </a:r>
            <a:r>
              <a:rPr lang="pt-BR" dirty="0">
                <a:solidFill>
                  <a:schemeClr val="tx1"/>
                </a:solidFill>
              </a:rPr>
              <a:t> na primeira metade do </a:t>
            </a:r>
            <a:r>
              <a:rPr lang="pt-BR" dirty="0">
                <a:solidFill>
                  <a:schemeClr val="tx1"/>
                </a:solidFill>
                <a:hlinkClick r:id="rId2" tooltip="Século XX"/>
              </a:rPr>
              <a:t>século XX</a:t>
            </a:r>
            <a:r>
              <a:rPr lang="pt-BR" dirty="0">
                <a:solidFill>
                  <a:schemeClr val="tx1"/>
                </a:solidFill>
              </a:rPr>
              <a:t>, sobretudo no campo da </a:t>
            </a:r>
            <a:r>
              <a:rPr lang="pt-BR" dirty="0">
                <a:solidFill>
                  <a:schemeClr val="tx1"/>
                </a:solidFill>
                <a:hlinkClick r:id="rId3" tooltip="Literatura"/>
              </a:rPr>
              <a:t>literatura</a:t>
            </a:r>
            <a:r>
              <a:rPr lang="pt-BR" dirty="0">
                <a:solidFill>
                  <a:schemeClr val="tx1"/>
                </a:solidFill>
              </a:rPr>
              <a:t> e das </a:t>
            </a:r>
            <a:r>
              <a:rPr lang="pt-BR" dirty="0">
                <a:solidFill>
                  <a:schemeClr val="tx1"/>
                </a:solidFill>
                <a:hlinkClick r:id="rId4" tooltip="Artes plásticas"/>
              </a:rPr>
              <a:t>artes plásticas</a:t>
            </a:r>
            <a:r>
              <a:rPr lang="pt-BR" dirty="0">
                <a:solidFill>
                  <a:schemeClr val="tx1"/>
                </a:solidFill>
              </a:rPr>
              <a:t>. O movimento no Brasil foi desencadeado a partir da assimilação de tendências culturais e artísticas lançadas pelas vanguardas europeias no período que antecedeu a </a:t>
            </a:r>
            <a:r>
              <a:rPr lang="pt-BR" dirty="0">
                <a:solidFill>
                  <a:schemeClr val="tx1"/>
                </a:solidFill>
                <a:hlinkClick r:id="rId5" tooltip="Primeira Guerra Mundial"/>
              </a:rPr>
              <a:t>Primeira Guerra </a:t>
            </a:r>
            <a:r>
              <a:rPr lang="pt-BR" dirty="0" smtClean="0">
                <a:solidFill>
                  <a:schemeClr val="tx1"/>
                </a:solidFill>
                <a:hlinkClick r:id="rId5" tooltip="Primeira Guerra Mundial"/>
              </a:rPr>
              <a:t>Mundial</a:t>
            </a:r>
            <a:r>
              <a:rPr lang="pt-BR" dirty="0" smtClean="0">
                <a:solidFill>
                  <a:schemeClr val="tx1"/>
                </a:solidFill>
              </a:rPr>
              <a:t> ( 1914-1918), </a:t>
            </a:r>
            <a:r>
              <a:rPr lang="pt-BR" dirty="0">
                <a:solidFill>
                  <a:schemeClr val="tx1"/>
                </a:solidFill>
              </a:rPr>
              <a:t>como o </a:t>
            </a:r>
            <a:r>
              <a:rPr lang="pt-BR" dirty="0">
                <a:solidFill>
                  <a:schemeClr val="tx1"/>
                </a:solidFill>
                <a:hlinkClick r:id="rId6" tooltip="Cubismo"/>
              </a:rPr>
              <a:t>Cubismo</a:t>
            </a:r>
            <a:r>
              <a:rPr lang="pt-BR" dirty="0">
                <a:solidFill>
                  <a:schemeClr val="tx1"/>
                </a:solidFill>
              </a:rPr>
              <a:t> e o </a:t>
            </a:r>
            <a:r>
              <a:rPr lang="pt-BR" dirty="0">
                <a:solidFill>
                  <a:schemeClr val="tx1"/>
                </a:solidFill>
                <a:hlinkClick r:id="rId7" tooltip="Futurismo"/>
              </a:rPr>
              <a:t>Futurismo</a:t>
            </a:r>
            <a:r>
              <a:rPr lang="pt-BR" dirty="0">
                <a:solidFill>
                  <a:schemeClr val="tx1"/>
                </a:solidFill>
              </a:rPr>
              <a:t>.</a:t>
            </a:r>
            <a:endParaRPr lang="pt-BR" sz="36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Resultado de imagem para obras do cubism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127" y="110608"/>
            <a:ext cx="3458873" cy="311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Resultado de imagem para obras do cubism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127" y="3227295"/>
            <a:ext cx="3458873" cy="363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Resultado de imagem para obras do futurism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69" y="4301067"/>
            <a:ext cx="3048000" cy="239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Resultado de imagem para obras do futurismo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4159063"/>
            <a:ext cx="4117975" cy="253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43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0224" y="7897371"/>
            <a:ext cx="7471806" cy="125235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2" y="0"/>
            <a:ext cx="8534400" cy="30780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>
                <a:solidFill>
                  <a:schemeClr val="tx1"/>
                </a:solidFill>
              </a:rPr>
              <a:t>Destacam-se como artistas modernistas brasileiros</a:t>
            </a:r>
            <a:r>
              <a:rPr lang="pt-BR" sz="2800" dirty="0" smtClean="0">
                <a:solidFill>
                  <a:schemeClr val="tx1"/>
                </a:solidFill>
              </a:rPr>
              <a:t>:</a:t>
            </a:r>
          </a:p>
          <a:p>
            <a:endParaRPr lang="pt-BR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 </a:t>
            </a:r>
            <a:r>
              <a:rPr lang="pt-BR" sz="2800" dirty="0">
                <a:solidFill>
                  <a:schemeClr val="tx1"/>
                </a:solidFill>
              </a:rPr>
              <a:t>Di </a:t>
            </a:r>
            <a:r>
              <a:rPr lang="pt-BR" sz="2800" dirty="0" smtClean="0">
                <a:solidFill>
                  <a:schemeClr val="tx1"/>
                </a:solidFill>
              </a:rPr>
              <a:t>Cavalcanti</a:t>
            </a:r>
          </a:p>
          <a:p>
            <a:pPr marL="0" indent="0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Colonas</a:t>
            </a:r>
          </a:p>
          <a:p>
            <a:pPr marL="0" indent="0">
              <a:buNone/>
            </a:pP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Resultado de imagem para obras de di cavalcan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054" y="1378039"/>
            <a:ext cx="6671255" cy="474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807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78422" y="6019047"/>
            <a:ext cx="7486067" cy="410892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2" y="685801"/>
            <a:ext cx="8534400" cy="15808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800" dirty="0">
                <a:solidFill>
                  <a:schemeClr val="tx1"/>
                </a:solidFill>
              </a:rPr>
              <a:t>Vicente do </a:t>
            </a:r>
            <a:r>
              <a:rPr lang="pt-BR" sz="2800" dirty="0" smtClean="0">
                <a:solidFill>
                  <a:schemeClr val="tx1"/>
                </a:solidFill>
              </a:rPr>
              <a:t>Rêgo</a:t>
            </a:r>
          </a:p>
          <a:p>
            <a:endParaRPr lang="pt-BR" sz="2800" dirty="0" smtClean="0">
              <a:solidFill>
                <a:schemeClr val="tx1"/>
              </a:solidFill>
            </a:endParaRPr>
          </a:p>
          <a:p>
            <a:r>
              <a:rPr lang="pt-BR" sz="2800" dirty="0" smtClean="0">
                <a:solidFill>
                  <a:schemeClr val="tx1"/>
                </a:solidFill>
              </a:rPr>
              <a:t>O artesão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Resultado de imagem para obras de Vicente do RÃª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682" y="1250577"/>
            <a:ext cx="5754855" cy="545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175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chemeClr val="tx1"/>
                </a:solidFill>
              </a:rPr>
              <a:t>Anita </a:t>
            </a:r>
            <a:r>
              <a:rPr lang="pt-BR" sz="3200" dirty="0" smtClean="0">
                <a:solidFill>
                  <a:schemeClr val="tx1"/>
                </a:solidFill>
              </a:rPr>
              <a:t>Malfatti</a:t>
            </a:r>
          </a:p>
          <a:p>
            <a:pPr marL="0" indent="0">
              <a:buNone/>
            </a:pPr>
            <a:r>
              <a:rPr lang="pt-BR" sz="32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pt-BR" sz="3200" dirty="0" smtClean="0">
                <a:solidFill>
                  <a:schemeClr val="tx1"/>
                </a:solidFill>
              </a:rPr>
              <a:t>A Boba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Resultado de imagem para obras deAnita Malfat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94" y="900953"/>
            <a:ext cx="6024282" cy="54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97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03353" y="1038798"/>
            <a:ext cx="25965666" cy="8185094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22322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>
                <a:solidFill>
                  <a:schemeClr val="tx1"/>
                </a:solidFill>
              </a:rPr>
              <a:t>Lasar </a:t>
            </a:r>
            <a:r>
              <a:rPr lang="pt-BR" sz="3200" dirty="0" smtClean="0">
                <a:solidFill>
                  <a:schemeClr val="tx1"/>
                </a:solidFill>
              </a:rPr>
              <a:t>Segall</a:t>
            </a:r>
          </a:p>
          <a:p>
            <a:pPr marL="0" indent="0">
              <a:buNone/>
            </a:pPr>
            <a:endParaRPr lang="pt-BR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pt-BR" sz="3200" dirty="0" smtClean="0">
                <a:solidFill>
                  <a:schemeClr val="tx1"/>
                </a:solidFill>
              </a:rPr>
              <a:t>Morro vermelho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13314" name="Picture 2" descr="Resultado de imagem para obras deLasar Seg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965" y="1210235"/>
            <a:ext cx="6279775" cy="524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575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7579" y="8724404"/>
            <a:ext cx="6324204" cy="126448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1" y="685801"/>
            <a:ext cx="10327225" cy="2235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>
                <a:solidFill>
                  <a:schemeClr val="tx1"/>
                </a:solidFill>
              </a:rPr>
              <a:t>O Mamoeiro                          A Cuca                                            </a:t>
            </a:r>
            <a:r>
              <a:rPr lang="pt-BR" dirty="0" err="1" smtClean="0">
                <a:solidFill>
                  <a:schemeClr val="tx1"/>
                </a:solidFill>
              </a:rPr>
              <a:t>Abaporu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4338" name="Picture 2" descr="Resultado de imagem para obras Tarsila do Ama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" y="2382592"/>
            <a:ext cx="3760632" cy="447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ultado de imagem para obras Tarsila do Ama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68" y="2382592"/>
            <a:ext cx="4108584" cy="447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47" y="2342701"/>
            <a:ext cx="4028763" cy="457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712890" y="685800"/>
            <a:ext cx="4520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 smtClean="0"/>
              <a:t>Tarsilla</a:t>
            </a:r>
            <a:r>
              <a:rPr lang="pt-BR" dirty="0" smtClean="0"/>
              <a:t> </a:t>
            </a:r>
            <a:r>
              <a:rPr lang="pt-BR" dirty="0"/>
              <a:t>do Amaral</a:t>
            </a:r>
          </a:p>
        </p:txBody>
      </p:sp>
    </p:spTree>
    <p:extLst>
      <p:ext uri="{BB962C8B-B14F-4D97-AF65-F5344CB8AC3E}">
        <p14:creationId xmlns:p14="http://schemas.microsoft.com/office/powerpoint/2010/main" val="75577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t-BR" sz="2800" b="1" dirty="0"/>
              <a:t>A arte bizantina</a:t>
            </a:r>
            <a:r>
              <a:rPr lang="pt-BR" sz="2800" dirty="0"/>
              <a:t> </a:t>
            </a:r>
            <a:r>
              <a:rPr lang="pt-BR" sz="2800" cap="none" dirty="0"/>
              <a:t>s</a:t>
            </a:r>
            <a:r>
              <a:rPr lang="pt-BR" sz="2800" cap="none" dirty="0" smtClean="0"/>
              <a:t>e refere às manifestações artísticas próprias do império </a:t>
            </a:r>
            <a:r>
              <a:rPr lang="pt-BR" sz="2800" b="1" cap="none" dirty="0" smtClean="0"/>
              <a:t>bizantino</a:t>
            </a:r>
            <a:r>
              <a:rPr lang="pt-BR" sz="2800" cap="none" dirty="0" smtClean="0"/>
              <a:t> (entre os séculos V e XV). A cidade de </a:t>
            </a:r>
            <a:r>
              <a:rPr lang="pt-BR" sz="2800" cap="none" dirty="0" err="1" smtClean="0"/>
              <a:t>constantinopla</a:t>
            </a:r>
            <a:r>
              <a:rPr lang="pt-BR" sz="2800" cap="none" dirty="0" smtClean="0"/>
              <a:t>, capital do império romano do oriente, foi o mais importante centro artístico deste período.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3200" dirty="0">
                <a:solidFill>
                  <a:schemeClr val="tx1"/>
                </a:solidFill>
              </a:rPr>
              <a:t>Não há arte cristã sobrevivente do século I. Após aproximadamente o final do século V a arte cristã mostra o início do </a:t>
            </a:r>
            <a:r>
              <a:rPr lang="pt-BR" sz="3200" dirty="0">
                <a:solidFill>
                  <a:schemeClr val="tx1"/>
                </a:solidFill>
                <a:hlinkClick r:id="rId2" tooltip="Arte bizantina"/>
              </a:rPr>
              <a:t>estilo artístico bizantino</a:t>
            </a:r>
            <a:r>
              <a:rPr lang="pt-BR" sz="3200" dirty="0">
                <a:solidFill>
                  <a:schemeClr val="tx1"/>
                </a:solidFill>
              </a:rPr>
              <a:t>.</a:t>
            </a:r>
            <a:endParaRPr lang="pt-BR" sz="3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1" y="1455313"/>
            <a:ext cx="2771619" cy="427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81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0919" y="9043961"/>
            <a:ext cx="17535106" cy="2877181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sz="3600" dirty="0">
                <a:solidFill>
                  <a:schemeClr val="tx1"/>
                </a:solidFill>
              </a:rPr>
              <a:t> o cristianismo era uma religião exclusiva das classes mais </a:t>
            </a:r>
            <a:r>
              <a:rPr lang="pt-BR" sz="3600" dirty="0" smtClean="0">
                <a:solidFill>
                  <a:schemeClr val="tx1"/>
                </a:solidFill>
              </a:rPr>
              <a:t>baixas,</a:t>
            </a:r>
            <a:r>
              <a:rPr lang="pt-BR" sz="3600" dirty="0">
                <a:solidFill>
                  <a:schemeClr val="tx1"/>
                </a:solidFill>
              </a:rPr>
              <a:t/>
            </a:r>
            <a:br>
              <a:rPr lang="pt-BR" sz="3600" dirty="0">
                <a:solidFill>
                  <a:schemeClr val="tx1"/>
                </a:solidFill>
              </a:rPr>
            </a:br>
            <a:r>
              <a:rPr lang="pt-BR" sz="3600" dirty="0">
                <a:solidFill>
                  <a:schemeClr val="tx1"/>
                </a:solidFill>
              </a:rPr>
              <a:t>Os primeiros indícios claros na afirmação de um estilo próprio cristão surgem em inícios do século II, sendo seu expoente as </a:t>
            </a:r>
            <a:r>
              <a:rPr lang="pt-BR" sz="3600" dirty="0">
                <a:solidFill>
                  <a:schemeClr val="tx1"/>
                </a:solidFill>
                <a:hlinkClick r:id="rId2" tooltip="Pintura"/>
              </a:rPr>
              <a:t>pinturas</a:t>
            </a:r>
            <a:r>
              <a:rPr lang="pt-BR" sz="3600" dirty="0">
                <a:solidFill>
                  <a:schemeClr val="tx1"/>
                </a:solidFill>
              </a:rPr>
              <a:t>, murais nas </a:t>
            </a:r>
            <a:r>
              <a:rPr lang="pt-BR" sz="3600" dirty="0">
                <a:solidFill>
                  <a:schemeClr val="tx1"/>
                </a:solidFill>
                <a:hlinkClick r:id="rId3" tooltip="Catacumba romana"/>
              </a:rPr>
              <a:t>catacumbas romanas</a:t>
            </a:r>
            <a:r>
              <a:rPr lang="pt-BR" sz="3600" dirty="0">
                <a:solidFill>
                  <a:schemeClr val="tx1"/>
                </a:solidFill>
              </a:rPr>
              <a:t>, lugar de culto e refúgio </a:t>
            </a:r>
            <a:endParaRPr lang="pt-BR" sz="36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smtClean="0">
                <a:solidFill>
                  <a:schemeClr val="tx1"/>
                </a:solidFill>
              </a:rPr>
              <a:t> cristãos</a:t>
            </a:r>
            <a:r>
              <a:rPr lang="pt-BR" sz="3600" dirty="0">
                <a:solidFill>
                  <a:schemeClr val="tx1"/>
                </a:solidFill>
              </a:rPr>
              <a:t>.</a:t>
            </a:r>
            <a:r>
              <a:rPr lang="pt-BR" sz="3600" dirty="0"/>
              <a:t> </a:t>
            </a:r>
          </a:p>
        </p:txBody>
      </p:sp>
      <p:pic>
        <p:nvPicPr>
          <p:cNvPr id="2050" name="Picture 2" descr="Resultado de imagem para a arte paleocristÃ£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329" y="3886200"/>
            <a:ext cx="5427359" cy="269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43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cap="none" dirty="0" smtClean="0"/>
              <a:t>.</a:t>
            </a:r>
            <a:endParaRPr lang="pt-BR" sz="2400" cap="none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>
                <a:solidFill>
                  <a:schemeClr val="tx1"/>
                </a:solidFill>
              </a:rPr>
              <a:t>a primeira fase da arte </a:t>
            </a:r>
            <a:r>
              <a:rPr lang="pt-BR" sz="2400" dirty="0" err="1">
                <a:solidFill>
                  <a:schemeClr val="tx1"/>
                </a:solidFill>
              </a:rPr>
              <a:t>paleocristã</a:t>
            </a:r>
            <a:r>
              <a:rPr lang="pt-BR" sz="2400" dirty="0">
                <a:solidFill>
                  <a:schemeClr val="tx1"/>
                </a:solidFill>
              </a:rPr>
              <a:t>: a fase </a:t>
            </a:r>
            <a:r>
              <a:rPr lang="pt-BR" sz="2400" dirty="0" err="1">
                <a:solidFill>
                  <a:schemeClr val="tx1"/>
                </a:solidFill>
              </a:rPr>
              <a:t>catacumbária</a:t>
            </a:r>
            <a:r>
              <a:rPr lang="pt-BR" sz="2400" dirty="0">
                <a:solidFill>
                  <a:schemeClr val="tx1"/>
                </a:solidFill>
              </a:rPr>
              <a:t>, que recebe este nome devido às catacumbas, cemitérios subterrâneos em Roma, onde os primeiros cristãos secretamente celebravam seus cultos. Ainda hoje, podemos visitar as catacumbas de Santa Priscila e Santa Domitila, nos arredores de Roma.</a:t>
            </a:r>
            <a:endParaRPr lang="pt-BR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Resultado de imagem para a arte paleocristÃ£ catacumbÃ¡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22" y="3476625"/>
            <a:ext cx="7249777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48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cap="none" dirty="0"/>
              <a:t>Os cristãos foram perseguidos por três séculos, até que em 313 o imperador </a:t>
            </a:r>
            <a:r>
              <a:rPr lang="pt-BR" cap="none" dirty="0" err="1"/>
              <a:t>constantino</a:t>
            </a:r>
            <a:r>
              <a:rPr lang="pt-BR" cap="none" dirty="0"/>
              <a:t> legaliza o cristianismo, dando início à segunda fase da arte </a:t>
            </a:r>
            <a:r>
              <a:rPr lang="pt-BR" cap="none" dirty="0" err="1"/>
              <a:t>paleocristã</a:t>
            </a:r>
            <a:r>
              <a:rPr lang="pt-BR" cap="none" dirty="0"/>
              <a:t>: a fase </a:t>
            </a:r>
            <a:r>
              <a:rPr lang="pt-BR" cap="none" dirty="0" err="1"/>
              <a:t>basilical</a:t>
            </a:r>
            <a:endParaRPr lang="pt-BR" dirty="0"/>
          </a:p>
        </p:txBody>
      </p:sp>
      <p:pic>
        <p:nvPicPr>
          <p:cNvPr id="4100" name="Picture 4" descr="https://www.historiadasartes.com/wp-content/uploads/2015/10/5.5-Bas%C3%ADlicaSantaMariaMaio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363" y="141668"/>
            <a:ext cx="2741033" cy="379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historiadasartes.com/wp-content/uploads/2015/10/5.6BasilicaSantaSab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396" y="141668"/>
            <a:ext cx="4286250" cy="379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ww.historiadasartes.com/wp-content/uploads/2015/10/5.7BasilicaSaoJoa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646" y="141668"/>
            <a:ext cx="3630813" cy="379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67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Resultado de imagem para a arte paleocristÃ£ catacumbÃ¡r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7" y="167426"/>
            <a:ext cx="11616744" cy="650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71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9093" y="360608"/>
            <a:ext cx="6462533" cy="5937162"/>
          </a:xfrm>
        </p:spPr>
        <p:txBody>
          <a:bodyPr>
            <a:normAutofit/>
          </a:bodyPr>
          <a:lstStyle/>
          <a:p>
            <a:r>
              <a:rPr lang="pt-BR" sz="4000" cap="none" dirty="0" smtClean="0"/>
              <a:t>A partir do século IV </a:t>
            </a:r>
            <a:br>
              <a:rPr lang="pt-BR" sz="4000" cap="none" dirty="0" smtClean="0"/>
            </a:br>
            <a:r>
              <a:rPr lang="pt-BR" sz="4000" cap="none" dirty="0" smtClean="0"/>
              <a:t>foi instituída a igreja</a:t>
            </a:r>
            <a:br>
              <a:rPr lang="pt-BR" sz="4000" cap="none" dirty="0" smtClean="0"/>
            </a:br>
            <a:r>
              <a:rPr lang="pt-BR" sz="4000" cap="none" dirty="0" smtClean="0"/>
              <a:t> ( A </a:t>
            </a:r>
            <a:r>
              <a:rPr lang="pt-BR" sz="4000" cap="none" dirty="0"/>
              <a:t>E</a:t>
            </a:r>
            <a:r>
              <a:rPr lang="pt-BR" sz="4000" cap="none" dirty="0" smtClean="0"/>
              <a:t>clésia)</a:t>
            </a:r>
            <a:r>
              <a:rPr lang="pt-BR" sz="2800" cap="none" dirty="0" smtClean="0"/>
              <a:t/>
            </a:r>
            <a:br>
              <a:rPr lang="pt-BR" sz="2800" cap="none" dirty="0" smtClean="0"/>
            </a:br>
            <a:r>
              <a:rPr lang="pt-BR" sz="2800" cap="none" dirty="0" smtClean="0"/>
              <a:t/>
            </a:r>
            <a:br>
              <a:rPr lang="pt-BR" sz="2800" cap="none" dirty="0" smtClean="0"/>
            </a:br>
            <a:r>
              <a:rPr lang="pt-BR" sz="2800" cap="none" dirty="0" smtClean="0"/>
              <a:t>* curral, abrigo de ovelha</a:t>
            </a:r>
            <a:endParaRPr lang="pt-BR" sz="2800" dirty="0"/>
          </a:p>
        </p:txBody>
      </p:sp>
      <p:pic>
        <p:nvPicPr>
          <p:cNvPr id="7170" name="Picture 2" descr="Imagem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04" y="231821"/>
            <a:ext cx="4095481" cy="606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84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 descr="Imagem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2" y="157765"/>
            <a:ext cx="11101587" cy="641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1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28" name="Picture 12" descr="Resultado de imagem para imagem de cris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34" y="321972"/>
            <a:ext cx="7521262" cy="614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1267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150</TotalTime>
  <Words>258</Words>
  <Application>Microsoft Office PowerPoint</Application>
  <PresentationFormat>Widescreen</PresentationFormat>
  <Paragraphs>42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Fatia</vt:lpstr>
      <vt:lpstr>A Arte Paleocristã</vt:lpstr>
      <vt:lpstr>A arte bizantina se refere às manifestações artísticas próprias do império bizantino (entre os séculos V e XV). A cidade de constantinopla, capital do império romano do oriente, foi o mais importante centro artístico deste período.</vt:lpstr>
      <vt:lpstr>Apresentação do PowerPoint</vt:lpstr>
      <vt:lpstr>.</vt:lpstr>
      <vt:lpstr>Os cristãos foram perseguidos por três séculos, até que em 313 o imperador constantino legaliza o cristianismo, dando início à segunda fase da arte paleocristã: a fase basilical</vt:lpstr>
      <vt:lpstr>Apresentação do PowerPoint</vt:lpstr>
      <vt:lpstr>A partir do século IV  foi instituída a igreja  ( A Eclésia)  * curral, abrigo de ovelha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Arte Paleocristã</dc:title>
  <dc:creator>Pessoal</dc:creator>
  <cp:lastModifiedBy>Pessoal</cp:lastModifiedBy>
  <cp:revision>17</cp:revision>
  <dcterms:created xsi:type="dcterms:W3CDTF">2018-09-28T01:13:44Z</dcterms:created>
  <dcterms:modified xsi:type="dcterms:W3CDTF">2018-09-28T03:44:36Z</dcterms:modified>
</cp:coreProperties>
</file>